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2"/>
  </p:notesMasterIdLst>
  <p:sldIdLst>
    <p:sldId id="286" r:id="rId2"/>
    <p:sldId id="355" r:id="rId3"/>
    <p:sldId id="350" r:id="rId4"/>
    <p:sldId id="347" r:id="rId5"/>
    <p:sldId id="351" r:id="rId6"/>
    <p:sldId id="352" r:id="rId7"/>
    <p:sldId id="340" r:id="rId8"/>
    <p:sldId id="339" r:id="rId9"/>
    <p:sldId id="353" r:id="rId10"/>
    <p:sldId id="296" r:id="rId11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5388" autoAdjust="0"/>
  </p:normalViewPr>
  <p:slideViewPr>
    <p:cSldViewPr>
      <p:cViewPr>
        <p:scale>
          <a:sx n="66" d="100"/>
          <a:sy n="66" d="100"/>
        </p:scale>
        <p:origin x="-2154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962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DC45F-7841-4C4B-8760-7D048A9F992C}" type="datetimeFigureOut">
              <a:rPr lang="es-MX" smtClean="0"/>
              <a:pPr/>
              <a:t>20/11/2014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509EB-31ED-429E-B70C-F2A08460D82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650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509EB-31ED-429E-B70C-F2A08460D824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89DB560-F683-4A27-8C8F-3954F404A36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EC4938-0027-4E70-BDFD-845192E2211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308447-9B0A-4120-AB8D-37773F9DF9E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D07EC9-FC9B-4EF1-8094-8CCC79E05B3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2F3875-2309-41EB-9996-93BBE3B85C6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6A5658-89F6-4FC3-95F3-14B6BAEC716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54DFE4-DF8E-4F77-AEA4-A34F952D842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882D97-AD9C-4CDD-9CD4-FADDA690C2F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7DC865-F29A-4115-99C2-F6F8918C4E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82507B-CFD4-4A49-9BBD-54036694556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989EF29-8917-4BC0-8A05-8576A00B5E5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0E748A-73EF-45D0-A161-DDC26D4E2A2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21 Grupo"/>
          <p:cNvGrpSpPr/>
          <p:nvPr/>
        </p:nvGrpSpPr>
        <p:grpSpPr>
          <a:xfrm>
            <a:off x="6395593" y="5572140"/>
            <a:ext cx="4177199" cy="2428892"/>
            <a:chOff x="6217465" y="5508832"/>
            <a:chExt cx="4214842" cy="2428892"/>
          </a:xfrm>
        </p:grpSpPr>
        <p:sp>
          <p:nvSpPr>
            <p:cNvPr id="11" name="10 Elipse"/>
            <p:cNvSpPr/>
            <p:nvPr/>
          </p:nvSpPr>
          <p:spPr>
            <a:xfrm rot="768079">
              <a:off x="6217465" y="5508832"/>
              <a:ext cx="4214842" cy="24288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362" t="11442" r="55512" b="72712"/>
            <a:stretch>
              <a:fillRect/>
            </a:stretch>
          </p:blipFill>
          <p:spPr bwMode="auto">
            <a:xfrm>
              <a:off x="6577046" y="5857892"/>
              <a:ext cx="2279951" cy="685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</p:grpSp>
      <p:sp>
        <p:nvSpPr>
          <p:cNvPr id="14" name="2 Subtítulo"/>
          <p:cNvSpPr txBox="1">
            <a:spLocks/>
          </p:cNvSpPr>
          <p:nvPr/>
        </p:nvSpPr>
        <p:spPr>
          <a:xfrm>
            <a:off x="6143636" y="3643314"/>
            <a:ext cx="2857488" cy="1389029"/>
          </a:xfrm>
          <a:prstGeom prst="rect">
            <a:avLst/>
          </a:prstGeom>
        </p:spPr>
        <p:txBody>
          <a:bodyPr vert="horz" lIns="45720" rIns="45720">
            <a:no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r"/>
            <a:r>
              <a:rPr lang="es-MX" sz="9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Calibri" pitchFamily="34" charset="0"/>
                <a:cs typeface="Calibri" pitchFamily="34" charset="0"/>
              </a:rPr>
              <a:t>2014</a:t>
            </a:r>
            <a:endParaRPr lang="es-MX" sz="96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1" name="20 Grupo"/>
          <p:cNvGrpSpPr/>
          <p:nvPr/>
        </p:nvGrpSpPr>
        <p:grpSpPr>
          <a:xfrm>
            <a:off x="214282" y="5572140"/>
            <a:ext cx="8929718" cy="1214446"/>
            <a:chOff x="214282" y="5429264"/>
            <a:chExt cx="8929718" cy="1214446"/>
          </a:xfrm>
        </p:grpSpPr>
        <p:sp>
          <p:nvSpPr>
            <p:cNvPr id="16" name="1 Título"/>
            <p:cNvSpPr txBox="1">
              <a:spLocks/>
            </p:cNvSpPr>
            <p:nvPr/>
          </p:nvSpPr>
          <p:spPr>
            <a:xfrm>
              <a:off x="214282" y="5429264"/>
              <a:ext cx="8929718" cy="642942"/>
            </a:xfrm>
            <a:prstGeom prst="rect">
              <a:avLst/>
            </a:prstGeom>
          </p:spPr>
          <p:txBody>
            <a:bodyPr vert="horz" anchor="b">
              <a:noAutofit/>
              <a:scene3d>
                <a:camera prst="orthographicFront"/>
                <a:lightRig rig="soft" dir="t"/>
              </a:scene3d>
              <a:sp3d prstMaterial="softEdge">
                <a:bevelT w="25400" h="25400"/>
              </a:sp3d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1750" dist="25400" dir="5400000" algn="tl" rotWithShape="0">
                      <a:srgbClr val="000000">
                        <a:alpha val="25000"/>
                      </a:srgbClr>
                    </a:outerShdw>
                  </a:effectLst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FONDO DE APOYO </a:t>
              </a:r>
            </a:p>
          </p:txBody>
        </p:sp>
        <p:sp>
          <p:nvSpPr>
            <p:cNvPr id="20" name="1 Título"/>
            <p:cNvSpPr txBox="1">
              <a:spLocks/>
            </p:cNvSpPr>
            <p:nvPr/>
          </p:nvSpPr>
          <p:spPr>
            <a:xfrm>
              <a:off x="214282" y="6000768"/>
              <a:ext cx="8929718" cy="642942"/>
            </a:xfrm>
            <a:prstGeom prst="rect">
              <a:avLst/>
            </a:prstGeom>
          </p:spPr>
          <p:txBody>
            <a:bodyPr vert="horz" anchor="b">
              <a:noAutofit/>
              <a:scene3d>
                <a:camera prst="orthographicFront"/>
                <a:lightRig rig="soft" dir="t"/>
              </a:scene3d>
              <a:sp3d prstMaterial="softEdge">
                <a:bevelT w="25400" h="25400"/>
              </a:sp3d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1750" dist="25400" dir="5400000" algn="tl" rotWithShape="0">
                      <a:srgbClr val="000000">
                        <a:alpha val="25000"/>
                      </a:srgbClr>
                    </a:outerShdw>
                  </a:effectLst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A MIGRANTES</a:t>
              </a:r>
              <a:r>
                <a:rPr kumimoji="0" lang="es-MX" sz="5400" b="1" i="0" u="none" strike="noStrike" kern="120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1750" dist="25400" dir="5400000" algn="tl" rotWithShape="0">
                      <a:srgbClr val="000000">
                        <a:alpha val="25000"/>
                      </a:srgbClr>
                    </a:outerShdw>
                  </a:effectLst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 (FAM)</a:t>
              </a:r>
              <a:endPara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 descr="fidelizacion-de-clien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2786058"/>
            <a:ext cx="1245107" cy="1143008"/>
          </a:xfrm>
          <a:prstGeom prst="rect">
            <a:avLst/>
          </a:prstGeom>
        </p:spPr>
      </p:pic>
      <p:grpSp>
        <p:nvGrpSpPr>
          <p:cNvPr id="19" name="18 Grupo"/>
          <p:cNvGrpSpPr/>
          <p:nvPr/>
        </p:nvGrpSpPr>
        <p:grpSpPr>
          <a:xfrm>
            <a:off x="-32" y="428604"/>
            <a:ext cx="5715040" cy="714380"/>
            <a:chOff x="-32" y="428604"/>
            <a:chExt cx="9144032" cy="714380"/>
          </a:xfrm>
        </p:grpSpPr>
        <p:sp>
          <p:nvSpPr>
            <p:cNvPr id="13" name="12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1" name="10 Imagen" descr="Secretaría de Desarrollo e Integración Soci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-214338"/>
            <a:ext cx="4078667" cy="1785950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-32" y="500042"/>
            <a:ext cx="357190" cy="64294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5804" y="274638"/>
            <a:ext cx="4086196" cy="1143000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Coordinación FAM </a:t>
            </a:r>
            <a:endParaRPr lang="es-MX" sz="3200" dirty="0"/>
          </a:p>
        </p:txBody>
      </p:sp>
      <p:grpSp>
        <p:nvGrpSpPr>
          <p:cNvPr id="6" name="5 Grupo"/>
          <p:cNvGrpSpPr/>
          <p:nvPr/>
        </p:nvGrpSpPr>
        <p:grpSpPr>
          <a:xfrm>
            <a:off x="4929190" y="6072206"/>
            <a:ext cx="3676303" cy="500065"/>
            <a:chOff x="4071934" y="6000768"/>
            <a:chExt cx="4726687" cy="642942"/>
          </a:xfrm>
        </p:grpSpPr>
        <p:pic>
          <p:nvPicPr>
            <p:cNvPr id="4" name="9 Marcador de contenido" descr="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071934" y="6000768"/>
              <a:ext cx="2000263" cy="64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2362" t="12180" r="55512" b="73081"/>
            <a:stretch>
              <a:fillRect/>
            </a:stretch>
          </p:blipFill>
          <p:spPr bwMode="auto">
            <a:xfrm>
              <a:off x="6500826" y="6000768"/>
              <a:ext cx="229779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16 Elipse"/>
          <p:cNvSpPr/>
          <p:nvPr/>
        </p:nvSpPr>
        <p:spPr>
          <a:xfrm>
            <a:off x="285720" y="3857628"/>
            <a:ext cx="8429684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86808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1800" b="1" dirty="0" smtClean="0">
                <a:latin typeface="Calibri" pitchFamily="34" charset="0"/>
                <a:cs typeface="Calibri" pitchFamily="34" charset="0"/>
              </a:rPr>
              <a:t>Lic. Salvador Rizo Castelo</a:t>
            </a:r>
            <a:endParaRPr lang="es-MX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MX" sz="1600" dirty="0" smtClean="0">
                <a:latin typeface="Calibri" pitchFamily="34" charset="0"/>
                <a:cs typeface="Calibri" pitchFamily="34" charset="0"/>
              </a:rPr>
              <a:t>SECRETARIO DE DESARROLLO E INTEGRACIÓN SOCIAL</a:t>
            </a:r>
          </a:p>
          <a:p>
            <a:pPr>
              <a:buNone/>
            </a:pPr>
            <a:endParaRPr lang="es-MX" sz="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MX" sz="1800" b="1" dirty="0" smtClean="0">
                <a:latin typeface="Calibri" pitchFamily="34" charset="0"/>
                <a:cs typeface="Calibri" pitchFamily="34" charset="0"/>
              </a:rPr>
              <a:t>L.C.P. Karina Cortés Moreno</a:t>
            </a:r>
          </a:p>
          <a:p>
            <a:pPr>
              <a:buNone/>
            </a:pPr>
            <a:r>
              <a:rPr lang="es-MX" sz="1600" dirty="0" smtClean="0">
                <a:latin typeface="Calibri" pitchFamily="34" charset="0"/>
                <a:cs typeface="Calibri" pitchFamily="34" charset="0"/>
              </a:rPr>
              <a:t>DIRECTORA GENERAL DE DESARROLLO SOCIAL</a:t>
            </a:r>
          </a:p>
          <a:p>
            <a:pPr>
              <a:buNone/>
            </a:pPr>
            <a:endParaRPr lang="es-ES" sz="6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ES" sz="1800" b="1" dirty="0" smtClean="0">
                <a:latin typeface="Calibri" pitchFamily="34" charset="0"/>
                <a:cs typeface="Calibri" pitchFamily="34" charset="0"/>
              </a:rPr>
              <a:t>Lic. Luis Jorge Mojarro García</a:t>
            </a:r>
            <a:endParaRPr lang="es-MX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MX" sz="1600" dirty="0" smtClean="0">
                <a:latin typeface="Calibri" pitchFamily="34" charset="0"/>
                <a:cs typeface="Calibri" pitchFamily="34" charset="0"/>
              </a:rPr>
              <a:t>DIRECTOR DE DESARROLLO EN REGIONES PRIORITARIAS</a:t>
            </a:r>
          </a:p>
          <a:p>
            <a:pPr>
              <a:buNone/>
            </a:pPr>
            <a:endParaRPr lang="es-MX" sz="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es-MX" sz="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es-MX" sz="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MX" sz="1800" b="1" dirty="0" smtClean="0">
                <a:latin typeface="Calibri" pitchFamily="34" charset="0"/>
                <a:cs typeface="Calibri" pitchFamily="34" charset="0"/>
              </a:rPr>
              <a:t>LDCG. Nancy Pérez García</a:t>
            </a:r>
          </a:p>
          <a:p>
            <a:pPr>
              <a:buNone/>
            </a:pPr>
            <a:r>
              <a:rPr lang="es-MX" sz="1600" dirty="0" smtClean="0">
                <a:latin typeface="Calibri" pitchFamily="34" charset="0"/>
                <a:cs typeface="Calibri" pitchFamily="34" charset="0"/>
              </a:rPr>
              <a:t>COORDINADORA DEL FONDO DE APOYO A MIGRANTES (FAM)	</a:t>
            </a:r>
          </a:p>
          <a:p>
            <a:pPr>
              <a:buNone/>
            </a:pPr>
            <a:r>
              <a:rPr lang="es-MX" sz="1600" b="1" dirty="0" smtClean="0">
                <a:latin typeface="Calibri" pitchFamily="34" charset="0"/>
                <a:cs typeface="Calibri" pitchFamily="34" charset="0"/>
              </a:rPr>
              <a:t>nancy.perez@jalisco.gob.mx / fam.jalisco@gmail.com</a:t>
            </a:r>
          </a:p>
          <a:p>
            <a:pPr>
              <a:buNone/>
            </a:pPr>
            <a:r>
              <a:rPr lang="es-MX" sz="1600" b="1" dirty="0" smtClean="0">
                <a:latin typeface="Calibri" pitchFamily="34" charset="0"/>
                <a:cs typeface="Calibri" pitchFamily="34" charset="0"/>
              </a:rPr>
              <a:t>Tel: 01 (33) 3030.1213 / Ext. 51016</a:t>
            </a:r>
          </a:p>
          <a:p>
            <a:pPr>
              <a:buNone/>
            </a:pPr>
            <a:r>
              <a:rPr lang="es-ES" sz="1600" dirty="0" smtClean="0">
                <a:latin typeface="Calibri" pitchFamily="34" charset="0"/>
                <a:cs typeface="Calibri" pitchFamily="34" charset="0"/>
              </a:rPr>
              <a:t>Av. Circunvalación Jorge Álvarez del Castillo No. 1078, Col. </a:t>
            </a:r>
            <a:r>
              <a:rPr lang="es-ES" sz="1600" dirty="0" err="1" smtClean="0">
                <a:latin typeface="Calibri" pitchFamily="34" charset="0"/>
                <a:cs typeface="Calibri" pitchFamily="34" charset="0"/>
              </a:rPr>
              <a:t>Mezquitán</a:t>
            </a:r>
            <a:r>
              <a:rPr lang="es-ES" sz="1600" dirty="0" smtClean="0">
                <a:latin typeface="Calibri" pitchFamily="34" charset="0"/>
                <a:cs typeface="Calibri" pitchFamily="34" charset="0"/>
              </a:rPr>
              <a:t> Country, Guadalajara, Jal.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 redondeado"/>
          <p:cNvSpPr/>
          <p:nvPr/>
        </p:nvSpPr>
        <p:spPr>
          <a:xfrm>
            <a:off x="6072198" y="6215082"/>
            <a:ext cx="3714776" cy="428628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6" name="21 Grupo"/>
          <p:cNvGrpSpPr/>
          <p:nvPr/>
        </p:nvGrpSpPr>
        <p:grpSpPr>
          <a:xfrm>
            <a:off x="571472" y="3929066"/>
            <a:ext cx="8072494" cy="1785950"/>
            <a:chOff x="2570976" y="4429132"/>
            <a:chExt cx="6573024" cy="1143008"/>
          </a:xfrm>
        </p:grpSpPr>
        <p:sp>
          <p:nvSpPr>
            <p:cNvPr id="23" name="22 Rectángulo"/>
            <p:cNvSpPr/>
            <p:nvPr/>
          </p:nvSpPr>
          <p:spPr>
            <a:xfrm>
              <a:off x="2628394" y="4429132"/>
              <a:ext cx="6515606" cy="11430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Rectángulo"/>
            <p:cNvSpPr/>
            <p:nvPr/>
          </p:nvSpPr>
          <p:spPr>
            <a:xfrm flipH="1">
              <a:off x="2570976" y="4429132"/>
              <a:ext cx="57417" cy="114300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7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428736"/>
            <a:ext cx="7929618" cy="2286016"/>
          </a:xfrm>
        </p:spPr>
        <p:txBody>
          <a:bodyPr>
            <a:noAutofit/>
          </a:bodyPr>
          <a:lstStyle/>
          <a:p>
            <a:pPr algn="just"/>
            <a:r>
              <a:rPr lang="es-ES" sz="2400" dirty="0" smtClean="0">
                <a:latin typeface="Calibri" pitchFamily="34" charset="0"/>
                <a:cs typeface="Calibri" pitchFamily="34" charset="0"/>
              </a:rPr>
              <a:t>El Ayuntamiento definirá el lugar, fecha y horario en que los beneficiaros podrán asistir al </a:t>
            </a:r>
            <a:r>
              <a:rPr lang="es-E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EVENTO DE ENTREGA DE RECURSOS FAM 2014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para recibir los apoyos del fondo, la fecha no excederá de 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7 días hábiles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posteriores a la recepción de los recursos por parte del Gobierno del Estado.</a:t>
            </a:r>
          </a:p>
          <a:p>
            <a:pPr algn="just"/>
            <a:endParaRPr lang="es-ES" sz="24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Entrega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apoyos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beneficiarios</a:t>
            </a:r>
            <a:endParaRPr lang="es-MX" sz="2800" dirty="0"/>
          </a:p>
        </p:txBody>
      </p:sp>
      <p:pic>
        <p:nvPicPr>
          <p:cNvPr id="44034" name="Picture 2" descr="http://25i-nbo.me/wp-content/uploads/2013/07/shipping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0"/>
            <a:ext cx="1571636" cy="1571636"/>
          </a:xfrm>
          <a:prstGeom prst="rect">
            <a:avLst/>
          </a:prstGeom>
          <a:noFill/>
        </p:spPr>
      </p:pic>
      <p:pic>
        <p:nvPicPr>
          <p:cNvPr id="44036" name="Picture 4" descr="http://www.hatsoff-usa.com/wp-content/uploads/2011/03/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57166"/>
            <a:ext cx="1500198" cy="1500198"/>
          </a:xfrm>
          <a:prstGeom prst="rect">
            <a:avLst/>
          </a:prstGeom>
          <a:noFill/>
        </p:spPr>
      </p:pic>
      <p:sp>
        <p:nvSpPr>
          <p:cNvPr id="44038" name="AutoShape 6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0" name="AutoShape 8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2" name="AutoShape 10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2" name="Picture 4" descr="http://www.firmology.com/wp-content/uploads/2013/06/keynote-speaker-conference-event.jpg"/>
          <p:cNvPicPr>
            <a:picLocks noChangeAspect="1" noChangeArrowheads="1"/>
          </p:cNvPicPr>
          <p:nvPr/>
        </p:nvPicPr>
        <p:blipFill>
          <a:blip r:embed="rId4"/>
          <a:srcRect t="5976" b="5229"/>
          <a:stretch>
            <a:fillRect/>
          </a:stretch>
        </p:blipFill>
        <p:spPr bwMode="auto">
          <a:xfrm>
            <a:off x="5000629" y="3479715"/>
            <a:ext cx="4143372" cy="244961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1" name="20 Rectángulo"/>
          <p:cNvSpPr/>
          <p:nvPr/>
        </p:nvSpPr>
        <p:spPr>
          <a:xfrm>
            <a:off x="785786" y="4000504"/>
            <a:ext cx="407196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100" b="1" dirty="0" smtClean="0">
                <a:latin typeface="Calibri" pitchFamily="34" charset="0"/>
                <a:cs typeface="Calibri" pitchFamily="34" charset="0"/>
              </a:rPr>
              <a:t>Ya sea que se entreguen vales canjeables por materiales o apoyos en especie, se deberá realizar la entrega de apoyos en conjunto con la SEDIS.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6143636" y="627437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19 - 27 DE NOVIEMBRE</a:t>
            </a:r>
            <a:endParaRPr lang="es-MX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dia.naplesnews.com/media/img/photos/2013/02/16/144329798_t607.jpg"/>
          <p:cNvPicPr>
            <a:picLocks noChangeAspect="1" noChangeArrowheads="1"/>
          </p:cNvPicPr>
          <p:nvPr/>
        </p:nvPicPr>
        <p:blipFill>
          <a:blip r:embed="rId2"/>
          <a:srcRect b="13065"/>
          <a:stretch>
            <a:fillRect/>
          </a:stretch>
        </p:blipFill>
        <p:spPr bwMode="auto">
          <a:xfrm>
            <a:off x="1649260" y="714407"/>
            <a:ext cx="7494740" cy="4347257"/>
          </a:xfrm>
          <a:prstGeom prst="rect">
            <a:avLst/>
          </a:prstGeom>
          <a:noFill/>
        </p:spPr>
      </p:pic>
      <p:pic>
        <p:nvPicPr>
          <p:cNvPr id="4100" name="Picture 4" descr="http://4.bp.blogspot.com/-t-WpOhzLOrc/URHWXTSBQXI/AAAAAAAAQhw/Neg1Zkz3GP0/s320/lup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09"/>
          <a:stretch>
            <a:fillRect/>
          </a:stretch>
        </p:blipFill>
        <p:spPr bwMode="auto">
          <a:xfrm>
            <a:off x="-19702" y="-380758"/>
            <a:ext cx="3877322" cy="5595710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71406" y="5715016"/>
            <a:ext cx="8929718" cy="1000132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PROCESO DE COMPROBACIÓN</a:t>
            </a:r>
            <a:endParaRPr kumimoji="0" lang="es-MX" sz="54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-32" y="5000636"/>
            <a:ext cx="9144000" cy="1428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285860"/>
            <a:ext cx="8572560" cy="1928826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es-ES" sz="2400" dirty="0" smtClean="0">
                <a:latin typeface="Calibri" pitchFamily="34" charset="0"/>
                <a:cs typeface="Calibri" pitchFamily="34" charset="0"/>
              </a:rPr>
              <a:t>	Para el proceso de comprobación de recursos otorgados a través del fondo es necesario entregar 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1 COPIA DE LA(S) FACTURA(S)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 por la totalidad del recurso aprobado para el municipio e integrar un 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EXPEDIENTE DE COMPROBACIÓN POR BENEFICIARIO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que contenga:</a:t>
            </a:r>
          </a:p>
        </p:txBody>
      </p:sp>
      <p:sp>
        <p:nvSpPr>
          <p:cNvPr id="44038" name="AutoShape 6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0" name="AutoShape 8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2" name="AutoShape 10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Comprobación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recursos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entregados</a:t>
            </a:r>
            <a:endParaRPr lang="es-MX" sz="2800" dirty="0"/>
          </a:p>
        </p:txBody>
      </p:sp>
      <p:sp>
        <p:nvSpPr>
          <p:cNvPr id="27" name="26 Rectángulo"/>
          <p:cNvSpPr/>
          <p:nvPr/>
        </p:nvSpPr>
        <p:spPr>
          <a:xfrm>
            <a:off x="2571736" y="6000768"/>
            <a:ext cx="29764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 algn="just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  <a:cs typeface="Calibri" pitchFamily="34" charset="0"/>
              </a:rPr>
              <a:t>*Formatos expedidos por SEDIS</a:t>
            </a:r>
            <a:endParaRPr lang="es-E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/>
          <a:srcRect l="5315" t="17717" r="50492" b="11073"/>
          <a:stretch>
            <a:fillRect/>
          </a:stretch>
        </p:blipFill>
        <p:spPr bwMode="auto">
          <a:xfrm rot="322980">
            <a:off x="6661032" y="3121608"/>
            <a:ext cx="2751337" cy="354657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9" name="2 Marcador de contenido"/>
          <p:cNvSpPr txBox="1">
            <a:spLocks/>
          </p:cNvSpPr>
          <p:nvPr/>
        </p:nvSpPr>
        <p:spPr>
          <a:xfrm>
            <a:off x="428628" y="3714752"/>
            <a:ext cx="6429388" cy="257176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Calibri" pitchFamily="34" charset="0"/>
              </a:rPr>
              <a:t>ANEXO DE COMPROBACIÓN INDIVIDUAL*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Calibri" pitchFamily="34" charset="0"/>
              </a:rPr>
              <a:t>RECIBO DE RECURSOS*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Copia de identificación oficial </a:t>
            </a: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(IFE)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s-ES" b="1" dirty="0" smtClean="0">
                <a:latin typeface="Calibri" pitchFamily="34" charset="0"/>
                <a:cs typeface="Calibri" pitchFamily="34" charset="0"/>
              </a:rPr>
              <a:t>Copia de v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ale entregado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Fotografías del proyecto</a:t>
            </a:r>
            <a:endParaRPr kumimoji="0" lang="es-E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s-MX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1266" name="Picture 2" descr="http://files.softicons.com/download/business-icons/desktop-business-icons-by-aha-soft/png/256x256/card%20fi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1838" y="-133392"/>
            <a:ext cx="1705004" cy="1705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 Grupo"/>
          <p:cNvGrpSpPr/>
          <p:nvPr/>
        </p:nvGrpSpPr>
        <p:grpSpPr>
          <a:xfrm>
            <a:off x="0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2994" y="27463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Ejemplos de buenas fotografías en campo</a:t>
            </a:r>
            <a:endParaRPr lang="es-MX" sz="3200" dirty="0"/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596178" y="1214422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de</a:t>
            </a:r>
            <a:r>
              <a:rPr kumimoji="0" lang="es-MX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antes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4900803" y="1214422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final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684" name="Picture 4" descr="http://www.alazandecoracion.es/wp-content/uploads/2012/10/antes-y-despu%E2%80%9As-1-1024x440.jpg"/>
          <p:cNvPicPr>
            <a:picLocks noChangeAspect="1" noChangeArrowheads="1"/>
          </p:cNvPicPr>
          <p:nvPr/>
        </p:nvPicPr>
        <p:blipFill>
          <a:blip r:embed="rId2"/>
          <a:srcRect l="31742" t="17180" r="369" b="44667"/>
          <a:stretch>
            <a:fillRect/>
          </a:stretch>
        </p:blipFill>
        <p:spPr bwMode="auto">
          <a:xfrm>
            <a:off x="571472" y="4306982"/>
            <a:ext cx="8286808" cy="2122414"/>
          </a:xfrm>
          <a:prstGeom prst="rect">
            <a:avLst/>
          </a:prstGeom>
          <a:noFill/>
        </p:spPr>
      </p:pic>
      <p:grpSp>
        <p:nvGrpSpPr>
          <p:cNvPr id="4" name="25 Grupo"/>
          <p:cNvGrpSpPr/>
          <p:nvPr/>
        </p:nvGrpSpPr>
        <p:grpSpPr>
          <a:xfrm>
            <a:off x="577880" y="1500174"/>
            <a:ext cx="8273992" cy="2104905"/>
            <a:chOff x="714348" y="2143116"/>
            <a:chExt cx="8001056" cy="1919188"/>
          </a:xfrm>
        </p:grpSpPr>
        <p:pic>
          <p:nvPicPr>
            <p:cNvPr id="71682" name="Picture 2" descr="http://4.bp.blogspot.com/-hB2VWsFpsv0/UWjQFFJJ08I/AAAAAAAAFdU/182KCTCsu4U/s640/A-D_cubierta_corcho_proyectado_DECOPROYEC-e76e7abb09.jpg"/>
            <p:cNvPicPr>
              <a:picLocks noChangeAspect="1" noChangeArrowheads="1"/>
            </p:cNvPicPr>
            <p:nvPr/>
          </p:nvPicPr>
          <p:blipFill>
            <a:blip r:embed="rId3"/>
            <a:srcRect l="922" t="50701" r="922" b="7375"/>
            <a:stretch>
              <a:fillRect/>
            </a:stretch>
          </p:blipFill>
          <p:spPr bwMode="auto">
            <a:xfrm>
              <a:off x="4882154" y="2143116"/>
              <a:ext cx="3833250" cy="1919188"/>
            </a:xfrm>
            <a:prstGeom prst="rect">
              <a:avLst/>
            </a:prstGeom>
            <a:noFill/>
          </p:spPr>
        </p:pic>
        <p:pic>
          <p:nvPicPr>
            <p:cNvPr id="25" name="Picture 2" descr="http://4.bp.blogspot.com/-hB2VWsFpsv0/UWjQFFJJ08I/AAAAAAAAFdU/182KCTCsu4U/s640/A-D_cubierta_corcho_proyectado_DECOPROYEC-e76e7abb09.jpg"/>
            <p:cNvPicPr>
              <a:picLocks noChangeAspect="1" noChangeArrowheads="1"/>
            </p:cNvPicPr>
            <p:nvPr/>
          </p:nvPicPr>
          <p:blipFill>
            <a:blip r:embed="rId3"/>
            <a:srcRect l="922" t="7375" r="922" b="50701"/>
            <a:stretch>
              <a:fillRect/>
            </a:stretch>
          </p:blipFill>
          <p:spPr bwMode="auto">
            <a:xfrm>
              <a:off x="714348" y="2143116"/>
              <a:ext cx="3833250" cy="1919172"/>
            </a:xfrm>
            <a:prstGeom prst="rect">
              <a:avLst/>
            </a:prstGeom>
            <a:noFill/>
          </p:spPr>
        </p:pic>
      </p:grpSp>
      <p:sp>
        <p:nvSpPr>
          <p:cNvPr id="28" name="1 Título"/>
          <p:cNvSpPr txBox="1">
            <a:spLocks/>
          </p:cNvSpPr>
          <p:nvPr/>
        </p:nvSpPr>
        <p:spPr>
          <a:xfrm>
            <a:off x="596178" y="4000504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de</a:t>
            </a:r>
            <a:r>
              <a:rPr kumimoji="0" lang="es-MX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antes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1 Título"/>
          <p:cNvSpPr txBox="1">
            <a:spLocks/>
          </p:cNvSpPr>
          <p:nvPr/>
        </p:nvSpPr>
        <p:spPr>
          <a:xfrm>
            <a:off x="4900803" y="4000504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final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29 Elipse"/>
          <p:cNvSpPr/>
          <p:nvPr/>
        </p:nvSpPr>
        <p:spPr>
          <a:xfrm>
            <a:off x="285720" y="3929066"/>
            <a:ext cx="8572560" cy="457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2" name="1 Título"/>
          <p:cNvSpPr txBox="1">
            <a:spLocks/>
          </p:cNvSpPr>
          <p:nvPr/>
        </p:nvSpPr>
        <p:spPr>
          <a:xfrm rot="16200000">
            <a:off x="-580140" y="5080678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EJEMPLO #2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1 Título"/>
          <p:cNvSpPr txBox="1">
            <a:spLocks/>
          </p:cNvSpPr>
          <p:nvPr/>
        </p:nvSpPr>
        <p:spPr>
          <a:xfrm rot="16200000">
            <a:off x="-580139" y="2223158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EJEMPLO #1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4" name="Picture 2" descr="http://cdn1.iconfinder.com/data/icons/crystalproject/crystal_project_256x256/apps/cle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06" y="500042"/>
            <a:ext cx="785818" cy="813974"/>
          </a:xfrm>
          <a:prstGeom prst="rect">
            <a:avLst/>
          </a:prstGeom>
          <a:noFill/>
        </p:spPr>
      </p:pic>
      <p:pic>
        <p:nvPicPr>
          <p:cNvPr id="36" name="Picture 2" descr="http://icons.iconarchive.com/icons/newformula.org/canon-digital-camera/128/EOS-350D-Silver-ic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99244">
            <a:off x="7929707" y="76547"/>
            <a:ext cx="1137746" cy="1137747"/>
          </a:xfrm>
          <a:prstGeom prst="rect">
            <a:avLst/>
          </a:prstGeom>
          <a:noFill/>
        </p:spPr>
      </p:pic>
      <p:sp>
        <p:nvSpPr>
          <p:cNvPr id="41" name="2 Marcador de contenido"/>
          <p:cNvSpPr>
            <a:spLocks noGrp="1"/>
          </p:cNvSpPr>
          <p:nvPr>
            <p:ph idx="1"/>
          </p:nvPr>
        </p:nvSpPr>
        <p:spPr>
          <a:xfrm>
            <a:off x="500034" y="3643314"/>
            <a:ext cx="8358246" cy="285752"/>
          </a:xfrm>
        </p:spPr>
        <p:txBody>
          <a:bodyPr>
            <a:normAutofit fontScale="77500" lnSpcReduction="20000"/>
          </a:bodyPr>
          <a:lstStyle/>
          <a:p>
            <a:pPr marL="85725" indent="23813" algn="r">
              <a:buNone/>
            </a:pPr>
            <a:r>
              <a:rPr lang="es-ES" sz="1900" b="1" dirty="0" smtClean="0">
                <a:latin typeface="Calibri" pitchFamily="34" charset="0"/>
                <a:cs typeface="Calibri" pitchFamily="34" charset="0"/>
              </a:rPr>
              <a:t>Mismo sitio además de que se observa la mejora y el material aplicado</a:t>
            </a:r>
            <a:endParaRPr lang="es-MX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>
          <a:xfrm>
            <a:off x="500034" y="6500834"/>
            <a:ext cx="8358246" cy="28575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85725" marR="0" lvl="0" indent="23813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Mismo</a:t>
            </a:r>
            <a:r>
              <a:rPr kumimoji="0" lang="es-ES" sz="1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ángulo y ventana como referencia</a:t>
            </a:r>
            <a:endParaRPr kumimoji="0" lang="es-MX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6" name="Picture 8" descr="http://www.promotoratecomense.com.mx/wp-content/uploads/2013/10/DSC01226.jpg"/>
          <p:cNvPicPr>
            <a:picLocks noChangeAspect="1" noChangeArrowheads="1"/>
          </p:cNvPicPr>
          <p:nvPr/>
        </p:nvPicPr>
        <p:blipFill>
          <a:blip r:embed="rId2" cstate="print"/>
          <a:srcRect t="10765" b="17942"/>
          <a:stretch>
            <a:fillRect/>
          </a:stretch>
        </p:blipFill>
        <p:spPr bwMode="auto">
          <a:xfrm>
            <a:off x="4953003" y="4315830"/>
            <a:ext cx="3905277" cy="2088083"/>
          </a:xfrm>
          <a:prstGeom prst="rect">
            <a:avLst/>
          </a:prstGeom>
          <a:noFill/>
        </p:spPr>
      </p:pic>
      <p:pic>
        <p:nvPicPr>
          <p:cNvPr id="73734" name="Picture 6" descr="http://numanciarespondan.files.wordpress.com/2011/01/muro.jpg"/>
          <p:cNvPicPr>
            <a:picLocks noChangeAspect="1" noChangeArrowheads="1"/>
          </p:cNvPicPr>
          <p:nvPr/>
        </p:nvPicPr>
        <p:blipFill>
          <a:blip r:embed="rId3" cstate="print"/>
          <a:srcRect l="6658" t="277" r="16645"/>
          <a:stretch>
            <a:fillRect/>
          </a:stretch>
        </p:blipFill>
        <p:spPr bwMode="auto">
          <a:xfrm rot="16200000">
            <a:off x="1565200" y="3330057"/>
            <a:ext cx="2095760" cy="4060715"/>
          </a:xfrm>
          <a:prstGeom prst="rect">
            <a:avLst/>
          </a:prstGeom>
          <a:noFill/>
        </p:spPr>
      </p:pic>
      <p:pic>
        <p:nvPicPr>
          <p:cNvPr id="73732" name="Picture 4" descr="http://static.panoramio.com/photos/large/66025169.jpg"/>
          <p:cNvPicPr>
            <a:picLocks noChangeAspect="1" noChangeArrowheads="1"/>
          </p:cNvPicPr>
          <p:nvPr/>
        </p:nvPicPr>
        <p:blipFill>
          <a:blip r:embed="rId4"/>
          <a:srcRect t="12795" b="17224"/>
          <a:stretch>
            <a:fillRect/>
          </a:stretch>
        </p:blipFill>
        <p:spPr bwMode="auto">
          <a:xfrm>
            <a:off x="4857752" y="1500174"/>
            <a:ext cx="3967122" cy="2082241"/>
          </a:xfrm>
          <a:prstGeom prst="rect">
            <a:avLst/>
          </a:prstGeom>
          <a:noFill/>
        </p:spPr>
      </p:pic>
      <p:pic>
        <p:nvPicPr>
          <p:cNvPr id="73730" name="Picture 2" descr="http://upload.wikimedia.org/wikipedia/commons/a/a7/Est_17,_muro_de_adobe.JPG"/>
          <p:cNvPicPr>
            <a:picLocks noChangeAspect="1" noChangeArrowheads="1"/>
          </p:cNvPicPr>
          <p:nvPr/>
        </p:nvPicPr>
        <p:blipFill>
          <a:blip r:embed="rId5" cstate="print"/>
          <a:srcRect b="4245"/>
          <a:stretch>
            <a:fillRect/>
          </a:stretch>
        </p:blipFill>
        <p:spPr bwMode="auto">
          <a:xfrm>
            <a:off x="571472" y="1500175"/>
            <a:ext cx="4000528" cy="2143139"/>
          </a:xfrm>
          <a:prstGeom prst="rect">
            <a:avLst/>
          </a:prstGeom>
          <a:noFill/>
        </p:spPr>
      </p:pic>
      <p:grpSp>
        <p:nvGrpSpPr>
          <p:cNvPr id="2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8" name="1 Título"/>
          <p:cNvSpPr txBox="1">
            <a:spLocks/>
          </p:cNvSpPr>
          <p:nvPr/>
        </p:nvSpPr>
        <p:spPr>
          <a:xfrm>
            <a:off x="596178" y="1214422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de</a:t>
            </a:r>
            <a:r>
              <a:rPr kumimoji="0" lang="es-MX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antes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4900803" y="1214422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final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1 Título"/>
          <p:cNvSpPr txBox="1">
            <a:spLocks/>
          </p:cNvSpPr>
          <p:nvPr/>
        </p:nvSpPr>
        <p:spPr>
          <a:xfrm>
            <a:off x="596178" y="4000504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de</a:t>
            </a:r>
            <a:r>
              <a:rPr kumimoji="0" lang="es-MX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antes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1 Título"/>
          <p:cNvSpPr txBox="1">
            <a:spLocks/>
          </p:cNvSpPr>
          <p:nvPr/>
        </p:nvSpPr>
        <p:spPr>
          <a:xfrm>
            <a:off x="4900803" y="4000504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Foto final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29 Elipse"/>
          <p:cNvSpPr/>
          <p:nvPr/>
        </p:nvSpPr>
        <p:spPr>
          <a:xfrm>
            <a:off x="285720" y="3929066"/>
            <a:ext cx="8572560" cy="457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2" name="1 Título"/>
          <p:cNvSpPr txBox="1">
            <a:spLocks/>
          </p:cNvSpPr>
          <p:nvPr/>
        </p:nvSpPr>
        <p:spPr>
          <a:xfrm rot="16200000">
            <a:off x="-580140" y="5080678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EJEMPLO #2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1 Título"/>
          <p:cNvSpPr txBox="1">
            <a:spLocks/>
          </p:cNvSpPr>
          <p:nvPr/>
        </p:nvSpPr>
        <p:spPr>
          <a:xfrm rot="16200000">
            <a:off x="-580139" y="2223158"/>
            <a:ext cx="1874595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EJEMPLO #1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842994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Ejemplos de malas fotografías en campo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Picture 22" descr="http://img148.imageshack.us/img148/5555/crossyc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71480"/>
            <a:ext cx="642942" cy="642942"/>
          </a:xfrm>
          <a:prstGeom prst="rect">
            <a:avLst/>
          </a:prstGeom>
          <a:noFill/>
        </p:spPr>
      </p:pic>
      <p:pic>
        <p:nvPicPr>
          <p:cNvPr id="26" name="Picture 2" descr="http://icons.iconarchive.com/icons/newformula.org/canon-digital-camera/128/EOS-350D-Silver-ic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099244">
            <a:off x="7929707" y="76547"/>
            <a:ext cx="1137746" cy="1137747"/>
          </a:xfrm>
          <a:prstGeom prst="rect">
            <a:avLst/>
          </a:prstGeom>
          <a:noFill/>
        </p:spPr>
      </p:pic>
      <p:sp>
        <p:nvSpPr>
          <p:cNvPr id="34" name="2 Marcador de contenido"/>
          <p:cNvSpPr>
            <a:spLocks noGrp="1"/>
          </p:cNvSpPr>
          <p:nvPr>
            <p:ph idx="1"/>
          </p:nvPr>
        </p:nvSpPr>
        <p:spPr>
          <a:xfrm>
            <a:off x="500034" y="3643314"/>
            <a:ext cx="8358246" cy="285752"/>
          </a:xfrm>
        </p:spPr>
        <p:txBody>
          <a:bodyPr>
            <a:normAutofit fontScale="77500" lnSpcReduction="20000"/>
          </a:bodyPr>
          <a:lstStyle/>
          <a:p>
            <a:pPr marL="85725" indent="23813" algn="r">
              <a:buNone/>
            </a:pPr>
            <a:r>
              <a:rPr lang="es-ES" sz="1900" b="1" dirty="0" smtClean="0">
                <a:latin typeface="Calibri" pitchFamily="34" charset="0"/>
                <a:cs typeface="Calibri" pitchFamily="34" charset="0"/>
              </a:rPr>
              <a:t>No se tomó del mismo sitio, solo se ve un muro renovado y no hay </a:t>
            </a:r>
            <a:r>
              <a:rPr lang="es-ES" sz="1900" b="1" dirty="0" err="1" smtClean="0">
                <a:latin typeface="Calibri" pitchFamily="34" charset="0"/>
                <a:cs typeface="Calibri" pitchFamily="34" charset="0"/>
              </a:rPr>
              <a:t>tejabán</a:t>
            </a:r>
            <a:r>
              <a:rPr lang="es-ES" sz="1900" b="1" dirty="0" smtClean="0">
                <a:latin typeface="Calibri" pitchFamily="34" charset="0"/>
                <a:cs typeface="Calibri" pitchFamily="34" charset="0"/>
              </a:rPr>
              <a:t> (Pudiera ser de otra casa)</a:t>
            </a:r>
            <a:endParaRPr lang="es-MX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2 Marcador de contenido"/>
          <p:cNvSpPr txBox="1">
            <a:spLocks/>
          </p:cNvSpPr>
          <p:nvPr/>
        </p:nvSpPr>
        <p:spPr>
          <a:xfrm>
            <a:off x="500034" y="6500834"/>
            <a:ext cx="8358246" cy="28575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85725" marR="0" lvl="0" indent="23813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No hay referencia</a:t>
            </a:r>
            <a:r>
              <a:rPr kumimoji="0" lang="es-ES" sz="1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ni es el mismo ángulo de la foto</a:t>
            </a:r>
            <a:endParaRPr kumimoji="0" lang="es-MX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429684" cy="2857520"/>
          </a:xfrm>
        </p:spPr>
        <p:txBody>
          <a:bodyPr>
            <a:noAutofit/>
          </a:bodyPr>
          <a:lstStyle/>
          <a:p>
            <a:pPr marL="88900" indent="20638" algn="just">
              <a:buNone/>
            </a:pPr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EL EXPEDIENTE DE COMPROBACIÓN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que se entregará en SEDIS una vez concluido el proceso de pago y ejecución de proyectos para su revisión, deberá presentarse con las siguientes características:</a:t>
            </a:r>
          </a:p>
          <a:p>
            <a:pPr marL="88900" indent="20638" algn="just">
              <a:buNone/>
            </a:pPr>
            <a:endParaRPr lang="es-ES" sz="4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Expedientes individuales ordenados alfabéticamente </a:t>
            </a: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CONFORME AL PADRÓN DE BENEFICIARIOS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(Con todos los documentos correspondientes).</a:t>
            </a:r>
          </a:p>
          <a:p>
            <a:pPr algn="just"/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Perforado en la parte superior para broche “Tipo BACO”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(Sin broche).</a:t>
            </a:r>
          </a:p>
          <a:p>
            <a:pPr algn="just"/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Engrapado individualmente para para evitar el extravío de documentos.</a:t>
            </a:r>
          </a:p>
          <a:p>
            <a:pPr algn="just"/>
            <a:endParaRPr lang="es-ES" sz="700" b="1" dirty="0" smtClean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22 Grupo"/>
          <p:cNvGrpSpPr/>
          <p:nvPr/>
        </p:nvGrpSpPr>
        <p:grpSpPr>
          <a:xfrm>
            <a:off x="571472" y="5480941"/>
            <a:ext cx="1088517" cy="1250655"/>
            <a:chOff x="785786" y="4572008"/>
            <a:chExt cx="1071570" cy="1071570"/>
          </a:xfrm>
        </p:grpSpPr>
        <p:pic>
          <p:nvPicPr>
            <p:cNvPr id="49154" name="Picture 2" descr="http://files.rubyforge.vm.bytemark.co.uk/seattlerb/blank_document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4714884"/>
              <a:ext cx="928694" cy="928694"/>
            </a:xfrm>
            <a:prstGeom prst="rect">
              <a:avLst/>
            </a:prstGeom>
            <a:noFill/>
          </p:spPr>
        </p:pic>
        <p:pic>
          <p:nvPicPr>
            <p:cNvPr id="14" name="Picture 2" descr="http://files.rubyforge.vm.bytemark.co.uk/seattlerb/blank_document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4643446"/>
              <a:ext cx="928694" cy="928694"/>
            </a:xfrm>
            <a:prstGeom prst="rect">
              <a:avLst/>
            </a:prstGeom>
            <a:noFill/>
          </p:spPr>
        </p:pic>
        <p:pic>
          <p:nvPicPr>
            <p:cNvPr id="15" name="Picture 2" descr="http://files.rubyforge.vm.bytemark.co.uk/seattlerb/blank_document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4572008"/>
              <a:ext cx="928694" cy="928694"/>
            </a:xfrm>
            <a:prstGeom prst="rect">
              <a:avLst/>
            </a:prstGeom>
            <a:noFill/>
          </p:spPr>
        </p:pic>
      </p:grpSp>
      <p:pic>
        <p:nvPicPr>
          <p:cNvPr id="18" name="Picture 2" descr="http://files.rubyforge.vm.bytemark.co.uk/seattlerb/blank_document_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7813" y="5480941"/>
            <a:ext cx="1161085" cy="1250655"/>
          </a:xfrm>
          <a:prstGeom prst="rect">
            <a:avLst/>
          </a:prstGeom>
          <a:noFill/>
        </p:spPr>
      </p:pic>
      <p:sp>
        <p:nvSpPr>
          <p:cNvPr id="19" name="18 Elipse"/>
          <p:cNvSpPr/>
          <p:nvPr/>
        </p:nvSpPr>
        <p:spPr>
          <a:xfrm>
            <a:off x="2579346" y="5550422"/>
            <a:ext cx="64505" cy="69481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Elipse"/>
          <p:cNvSpPr/>
          <p:nvPr/>
        </p:nvSpPr>
        <p:spPr>
          <a:xfrm>
            <a:off x="2772860" y="5550422"/>
            <a:ext cx="64505" cy="69481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9158" name="Picture 6" descr="http://www.ryman.co.uk/Catalogue/Ryman/large/global/images/main/07/071011400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0110" y="5897826"/>
            <a:ext cx="1022546" cy="957292"/>
          </a:xfrm>
          <a:prstGeom prst="rect">
            <a:avLst/>
          </a:prstGeom>
          <a:noFill/>
        </p:spPr>
      </p:pic>
      <p:sp>
        <p:nvSpPr>
          <p:cNvPr id="37" name="1 Título"/>
          <p:cNvSpPr txBox="1">
            <a:spLocks/>
          </p:cNvSpPr>
          <p:nvPr/>
        </p:nvSpPr>
        <p:spPr>
          <a:xfrm>
            <a:off x="214282" y="5000636"/>
            <a:ext cx="1643074" cy="42862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Ordenados</a:t>
            </a:r>
            <a:r>
              <a:rPr kumimoji="0" lang="es-MX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  (A-Z)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1 Título"/>
          <p:cNvSpPr txBox="1">
            <a:spLocks/>
          </p:cNvSpPr>
          <p:nvPr/>
        </p:nvSpPr>
        <p:spPr>
          <a:xfrm>
            <a:off x="2071670" y="5000636"/>
            <a:ext cx="1143008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Perforado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9" name="1 Título"/>
          <p:cNvSpPr txBox="1">
            <a:spLocks/>
          </p:cNvSpPr>
          <p:nvPr/>
        </p:nvSpPr>
        <p:spPr>
          <a:xfrm>
            <a:off x="3714744" y="5000636"/>
            <a:ext cx="1214446" cy="2857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Engrapado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41 Elipse"/>
          <p:cNvSpPr/>
          <p:nvPr/>
        </p:nvSpPr>
        <p:spPr>
          <a:xfrm>
            <a:off x="285720" y="4812041"/>
            <a:ext cx="4714908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Entrega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comprobación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individual</a:t>
            </a:r>
            <a:endParaRPr lang="es-MX" sz="2800" dirty="0"/>
          </a:p>
        </p:txBody>
      </p:sp>
      <p:pic>
        <p:nvPicPr>
          <p:cNvPr id="43" name="Picture 2" descr="http://files.rubyforge.vm.bytemark.co.uk/seattlerb/blank_document_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9571" y="5500702"/>
            <a:ext cx="1161085" cy="1250655"/>
          </a:xfrm>
          <a:prstGeom prst="rect">
            <a:avLst/>
          </a:prstGeom>
          <a:noFill/>
        </p:spPr>
      </p:pic>
      <p:sp>
        <p:nvSpPr>
          <p:cNvPr id="44" name="43 Elipse"/>
          <p:cNvSpPr/>
          <p:nvPr/>
        </p:nvSpPr>
        <p:spPr>
          <a:xfrm>
            <a:off x="4241104" y="5570183"/>
            <a:ext cx="64505" cy="69481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44 Elipse"/>
          <p:cNvSpPr/>
          <p:nvPr/>
        </p:nvSpPr>
        <p:spPr>
          <a:xfrm>
            <a:off x="4434618" y="5570183"/>
            <a:ext cx="64505" cy="69481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122" name="Picture 2" descr="http://content.etilize.com/300/1196126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929330"/>
            <a:ext cx="1071570" cy="1071570"/>
          </a:xfrm>
          <a:prstGeom prst="rect">
            <a:avLst/>
          </a:prstGeom>
          <a:noFill/>
        </p:spPr>
      </p:pic>
      <p:sp>
        <p:nvSpPr>
          <p:cNvPr id="47" name="46 Rectángulo redondeado"/>
          <p:cNvSpPr/>
          <p:nvPr/>
        </p:nvSpPr>
        <p:spPr>
          <a:xfrm rot="20010531" flipV="1">
            <a:off x="3928004" y="5546100"/>
            <a:ext cx="214314" cy="45719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8" name="22 Grupo"/>
          <p:cNvGrpSpPr/>
          <p:nvPr/>
        </p:nvGrpSpPr>
        <p:grpSpPr>
          <a:xfrm>
            <a:off x="6786578" y="71414"/>
            <a:ext cx="1571636" cy="1143008"/>
            <a:chOff x="6954034" y="71414"/>
            <a:chExt cx="1618494" cy="1143008"/>
          </a:xfrm>
        </p:grpSpPr>
        <p:sp>
          <p:nvSpPr>
            <p:cNvPr id="49" name="48 Elipse"/>
            <p:cNvSpPr/>
            <p:nvPr/>
          </p:nvSpPr>
          <p:spPr>
            <a:xfrm>
              <a:off x="7929586" y="285728"/>
              <a:ext cx="500066" cy="3571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50" name="20 Grupo"/>
            <p:cNvGrpSpPr/>
            <p:nvPr/>
          </p:nvGrpSpPr>
          <p:grpSpPr>
            <a:xfrm>
              <a:off x="6954034" y="71414"/>
              <a:ext cx="1618494" cy="1143008"/>
              <a:chOff x="6739719" y="0"/>
              <a:chExt cx="1761371" cy="1223581"/>
            </a:xfrm>
          </p:grpSpPr>
          <p:pic>
            <p:nvPicPr>
              <p:cNvPr id="51" name="Picture 12" descr="http://images.all-free-download.com/images/graphiclarge/folder_invoices_91734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286644" y="0"/>
                <a:ext cx="1214446" cy="1214446"/>
              </a:xfrm>
              <a:prstGeom prst="rect">
                <a:avLst/>
              </a:prstGeom>
              <a:noFill/>
            </p:spPr>
          </p:pic>
          <p:pic>
            <p:nvPicPr>
              <p:cNvPr id="52" name="Picture 2" descr="http://kino.co.id/indonesia/files/large/02ad47691ea5b5ba07fae82f06a7020f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739719" y="0"/>
                <a:ext cx="1118429" cy="122358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53" name="52 Rectángulo"/>
          <p:cNvSpPr/>
          <p:nvPr/>
        </p:nvSpPr>
        <p:spPr>
          <a:xfrm>
            <a:off x="428596" y="3857628"/>
            <a:ext cx="4714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17463" algn="just">
              <a:buNone/>
            </a:pPr>
            <a:r>
              <a:rPr lang="es-E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Es importante que se resguarde </a:t>
            </a:r>
            <a:r>
              <a:rPr lang="es-ES" sz="1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COPIA</a:t>
            </a:r>
            <a:r>
              <a:rPr lang="es-ES" sz="1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en el municipio de cada expediente para posteriores consultas y auditorías. </a:t>
            </a:r>
          </a:p>
        </p:txBody>
      </p:sp>
      <p:pic>
        <p:nvPicPr>
          <p:cNvPr id="5126" name="Picture 6" descr="http://www.completeimaging.co.uk/assets/uploads-july11/manageddocumentservices46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5310153" y="3857628"/>
            <a:ext cx="3833845" cy="2643206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4929190" y="6072206"/>
            <a:ext cx="3676303" cy="500065"/>
            <a:chOff x="4071934" y="6000768"/>
            <a:chExt cx="4726687" cy="642942"/>
          </a:xfrm>
        </p:grpSpPr>
        <p:pic>
          <p:nvPicPr>
            <p:cNvPr id="4" name="9 Marcador de contenido" descr="logo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4071934" y="6000768"/>
              <a:ext cx="2000263" cy="64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362" t="12180" r="55512" b="73081"/>
            <a:stretch>
              <a:fillRect/>
            </a:stretch>
          </p:blipFill>
          <p:spPr bwMode="auto">
            <a:xfrm>
              <a:off x="6500826" y="6000768"/>
              <a:ext cx="229779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4038" name="AutoShape 6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0" name="AutoShape 8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2" name="AutoShape 10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Cierre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del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ejercicio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fiscal 2014</a:t>
            </a:r>
            <a:endParaRPr lang="es-MX" sz="2800" dirty="0"/>
          </a:p>
        </p:txBody>
      </p:sp>
      <p:pic>
        <p:nvPicPr>
          <p:cNvPr id="65538" name="Picture 2" descr="http://www.xprotect.co.nz/cr_data/cache/content_images/35/zip_folder_280_260_1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4572" y="71438"/>
            <a:ext cx="1649394" cy="164305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428736"/>
            <a:ext cx="8572560" cy="457203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	Se dará concluido el cierre del ejercicio fiscal para el municipio una vez que </a:t>
            </a:r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TODOS SUS EXPEDIENTES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se encuentren debidamente comprobados, esto quiere decir que:</a:t>
            </a:r>
          </a:p>
          <a:p>
            <a:pPr algn="just"/>
            <a:endParaRPr lang="es-ES" sz="800" dirty="0" smtClean="0">
              <a:latin typeface="Calibri" pitchFamily="34" charset="0"/>
              <a:cs typeface="Calibri" pitchFamily="34" charset="0"/>
            </a:endParaRPr>
          </a:p>
          <a:p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Se haya comprobado mediante documentación oficial el 100% de los recursos ministrados al Municipio .</a:t>
            </a:r>
          </a:p>
          <a:p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Los expedientes no presenten observaciones en cuanto a documentación pendiente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(Recibos, copias de vales, facturas, etc.).</a:t>
            </a:r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Cuenten con el expediente fotográfico comprobatorio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(Fotos del estado inicial y final del proyecto o mejora).</a:t>
            </a:r>
          </a:p>
          <a:p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Se hayan realizado los reintegros correspondientes de recursos no erogados o ministrados a beneficiarios.</a:t>
            </a:r>
          </a:p>
          <a:p>
            <a:endParaRPr lang="es-ES" sz="2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ES" sz="2000" b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s-E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Esto se hará efectivo una vez que la SEDIS emita la </a:t>
            </a: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Caratula de comprobación general </a:t>
            </a:r>
            <a:r>
              <a:rPr lang="es-E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y posteriormente </a:t>
            </a:r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 Oficio de cierre de ejercicio fiscal.</a:t>
            </a:r>
            <a:endParaRPr lang="es-ES" sz="900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2"/>
          <a:srcRect l="5610" t="17717" r="50787" b="11073"/>
          <a:stretch>
            <a:fillRect/>
          </a:stretch>
        </p:blipFill>
        <p:spPr bwMode="auto">
          <a:xfrm rot="339486">
            <a:off x="6011482" y="2348873"/>
            <a:ext cx="3420638" cy="446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2" name="25 Grupo"/>
          <p:cNvGrpSpPr/>
          <p:nvPr/>
        </p:nvGrpSpPr>
        <p:grpSpPr>
          <a:xfrm>
            <a:off x="571472" y="1500174"/>
            <a:ext cx="8294946" cy="571504"/>
            <a:chOff x="424527" y="2500306"/>
            <a:chExt cx="8294946" cy="928694"/>
          </a:xfrm>
        </p:grpSpPr>
        <p:sp>
          <p:nvSpPr>
            <p:cNvPr id="23" name="22 Rectángulo"/>
            <p:cNvSpPr/>
            <p:nvPr/>
          </p:nvSpPr>
          <p:spPr>
            <a:xfrm flipH="1">
              <a:off x="500034" y="2500306"/>
              <a:ext cx="8143900" cy="9286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8643966" y="2500306"/>
              <a:ext cx="75507" cy="92869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424527" y="2500306"/>
              <a:ext cx="75507" cy="92869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4" name="8 Grupo"/>
          <p:cNvGrpSpPr/>
          <p:nvPr/>
        </p:nvGrpSpPr>
        <p:grpSpPr>
          <a:xfrm>
            <a:off x="-32" y="428604"/>
            <a:ext cx="9144032" cy="714380"/>
            <a:chOff x="-32" y="428604"/>
            <a:chExt cx="9144032" cy="714380"/>
          </a:xfrm>
        </p:grpSpPr>
        <p:sp>
          <p:nvSpPr>
            <p:cNvPr id="10" name="9 Rectángulo"/>
            <p:cNvSpPr/>
            <p:nvPr/>
          </p:nvSpPr>
          <p:spPr>
            <a:xfrm>
              <a:off x="0" y="500042"/>
              <a:ext cx="9144000" cy="642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-32" y="500042"/>
              <a:ext cx="357190" cy="6429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32" y="428604"/>
              <a:ext cx="9144000" cy="619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500174"/>
            <a:ext cx="8643998" cy="785818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latin typeface="Calibri" pitchFamily="34" charset="0"/>
                <a:cs typeface="Calibri" pitchFamily="34" charset="0"/>
              </a:rPr>
              <a:t>CARATULA DE COMPROBACIÓN</a:t>
            </a:r>
            <a:r>
              <a:rPr lang="es-ES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3200" b="1" dirty="0" smtClean="0">
                <a:latin typeface="Calibri" pitchFamily="34" charset="0"/>
                <a:cs typeface="Calibri" pitchFamily="34" charset="0"/>
              </a:rPr>
              <a:t>GENERAL*</a:t>
            </a:r>
          </a:p>
        </p:txBody>
      </p:sp>
      <p:sp>
        <p:nvSpPr>
          <p:cNvPr id="44038" name="AutoShape 6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0" name="AutoShape 8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4042" name="AutoShape 10" descr="http://www.iconarchive.com/download/i62103/designcontest/ecommerce-business/invoice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Fin de la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comprobación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general</a:t>
            </a:r>
            <a:endParaRPr lang="es-MX" sz="2800" dirty="0"/>
          </a:p>
        </p:txBody>
      </p:sp>
      <p:sp>
        <p:nvSpPr>
          <p:cNvPr id="27" name="26 Rectángulo"/>
          <p:cNvSpPr/>
          <p:nvPr/>
        </p:nvSpPr>
        <p:spPr>
          <a:xfrm>
            <a:off x="142844" y="5143512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just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  <a:cs typeface="Calibri" pitchFamily="34" charset="0"/>
              </a:rPr>
              <a:t>	*Este formato será expedido por SEDIS para recabar las firmas correspondientes del ayuntamiento, una vez que concluye el proceso de comprobación.</a:t>
            </a:r>
            <a:endParaRPr lang="es-E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" name="Picture 6" descr="http://www.iconhot.com/icon/png/hp-dock/512/hp-documents-folder-do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142828"/>
            <a:ext cx="1214470" cy="121447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6" name="25 Rectángulo"/>
          <p:cNvSpPr/>
          <p:nvPr/>
        </p:nvSpPr>
        <p:spPr>
          <a:xfrm>
            <a:off x="500034" y="2214554"/>
            <a:ext cx="55007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Esta caratula respalda todo el proceso de comprobación y se firmará por parte de SEDIS una vez que </a:t>
            </a:r>
            <a:r>
              <a:rPr lang="es-ES" b="1" dirty="0" smtClean="0">
                <a:latin typeface="Calibri" pitchFamily="34" charset="0"/>
                <a:cs typeface="Calibri" pitchFamily="34" charset="0"/>
              </a:rPr>
              <a:t>TODOS LOS PROYECTOS APROBADOS HAYAN SIDO PAGADOS, DEBIDAMENTE COMPROBADOS O EN SU CASO SE HAYAN REALIZADO LOS REINTEGROS CORRESPONDIENTES 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.</a:t>
            </a:r>
            <a:endParaRPr lang="es-MX" dirty="0"/>
          </a:p>
        </p:txBody>
      </p:sp>
      <p:sp>
        <p:nvSpPr>
          <p:cNvPr id="28" name="27 Elipse"/>
          <p:cNvSpPr/>
          <p:nvPr/>
        </p:nvSpPr>
        <p:spPr>
          <a:xfrm>
            <a:off x="285720" y="5000636"/>
            <a:ext cx="5786478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Rectángulo redondeado"/>
          <p:cNvSpPr/>
          <p:nvPr/>
        </p:nvSpPr>
        <p:spPr>
          <a:xfrm>
            <a:off x="-571536" y="6072206"/>
            <a:ext cx="4000528" cy="642942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"/>
          <p:cNvSpPr/>
          <p:nvPr/>
        </p:nvSpPr>
        <p:spPr>
          <a:xfrm>
            <a:off x="-71470" y="6130749"/>
            <a:ext cx="3786214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just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FECHA LÍMITE DE COMPROBACIÓN:</a:t>
            </a:r>
          </a:p>
          <a:p>
            <a:pPr marL="365760" lvl="0" indent="-256032" algn="just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VIERNES  12  DE DICIEMBRE</a:t>
            </a:r>
            <a:endParaRPr lang="es-ES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5770</TotalTime>
  <Words>449</Words>
  <Application>Microsoft Office PowerPoint</Application>
  <PresentationFormat>Presentación en pantalla 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Presentación de PowerPoint</vt:lpstr>
      <vt:lpstr>Entrega de apoyos a beneficiarios</vt:lpstr>
      <vt:lpstr>Presentación de PowerPoint</vt:lpstr>
      <vt:lpstr>Comprobación de recursos entregados</vt:lpstr>
      <vt:lpstr>Ejemplos de buenas fotografías en campo</vt:lpstr>
      <vt:lpstr>Presentación de PowerPoint</vt:lpstr>
      <vt:lpstr>Entrega de comprobación individual</vt:lpstr>
      <vt:lpstr>Cierre del ejercicio fiscal 2014</vt:lpstr>
      <vt:lpstr>Fin de la comprobación general</vt:lpstr>
      <vt:lpstr>Coordinación FAM </vt:lpstr>
    </vt:vector>
  </TitlesOfParts>
  <Company>Desarrollo Humano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FONDO DE APOYO A MIGRNATRES</dc:title>
  <dc:creator>SEC DE ADMIN</dc:creator>
  <cp:lastModifiedBy>Usuario de Windows</cp:lastModifiedBy>
  <cp:revision>385</cp:revision>
  <dcterms:created xsi:type="dcterms:W3CDTF">2009-06-02T20:01:50Z</dcterms:created>
  <dcterms:modified xsi:type="dcterms:W3CDTF">2014-11-20T15:05:13Z</dcterms:modified>
</cp:coreProperties>
</file>